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3" autoAdjust="0"/>
    <p:restoredTop sz="94660"/>
  </p:normalViewPr>
  <p:slideViewPr>
    <p:cSldViewPr>
      <p:cViewPr varScale="1">
        <p:scale>
          <a:sx n="88" d="100"/>
          <a:sy n="8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EB0E0-282E-4EE8-BF26-C204A60F8783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620D-E554-4401-9AE5-5BE8FAE382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r">
              <a:defRPr lang="en-US" sz="6000" b="1" i="1" cap="none" spc="0" baseline="0" dirty="0">
                <a:ln w="50800"/>
                <a:solidFill>
                  <a:schemeClr val="bg1">
                    <a:shade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>
              <a:defRPr sz="4000"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6763F4-5CBC-4B09-8F6E-346FCCD2DCC2}" type="datetimeFigureOut">
              <a:rPr lang="en-US" smtClean="0"/>
              <a:pPr/>
              <a:t>4/30/2008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952936" cy="230124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sz="6000" i="1" smtClean="0"/>
              <a:t>Module </a:t>
            </a:r>
            <a:r>
              <a:rPr sz="6000" i="1" smtClean="0"/>
              <a:t>1</a:t>
            </a:r>
            <a:r>
              <a:rPr sz="6000" i="1" smtClean="0"/>
              <a:t/>
            </a:r>
            <a:br>
              <a:rPr sz="6000" i="1" smtClean="0"/>
            </a:br>
            <a:r>
              <a:rPr sz="5400" smtClean="0"/>
              <a:t> </a:t>
            </a:r>
            <a:r>
              <a:rPr sz="5400" smtClean="0"/>
              <a:t>Introduction - HIPT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Heorot.net</a:t>
            </a:r>
            <a:endParaRPr lang="en-US" dirty="0"/>
          </a:p>
        </p:txBody>
      </p:sp>
      <p:pic>
        <p:nvPicPr>
          <p:cNvPr id="2355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instructor</a:t>
            </a:r>
          </a:p>
          <a:p>
            <a:r>
              <a:rPr lang="en-US" smtClean="0"/>
              <a:t>Course material</a:t>
            </a:r>
          </a:p>
          <a:p>
            <a:r>
              <a:rPr lang="en-US" smtClean="0"/>
              <a:t>Structure of the course</a:t>
            </a:r>
          </a:p>
          <a:p>
            <a:r>
              <a:rPr lang="en-US" smtClean="0"/>
              <a:t>Individual Penetration Test Effort (PTE)</a:t>
            </a:r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instructor</a:t>
            </a:r>
          </a:p>
          <a:p>
            <a:r>
              <a:rPr lang="en-US" smtClean="0"/>
              <a:t>Course material</a:t>
            </a:r>
          </a:p>
          <a:p>
            <a:r>
              <a:rPr lang="en-US" smtClean="0"/>
              <a:t>Structure of the course</a:t>
            </a:r>
          </a:p>
          <a:p>
            <a:r>
              <a:rPr lang="en-US" smtClean="0"/>
              <a:t>Individual Penetration Test Effort (PTE)</a:t>
            </a:r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Job Experience</a:t>
            </a:r>
          </a:p>
          <a:p>
            <a:pPr lvl="1"/>
            <a:r>
              <a:rPr lang="en-US" smtClean="0"/>
              <a:t>15 years in Information Security</a:t>
            </a:r>
          </a:p>
          <a:p>
            <a:pPr lvl="2"/>
            <a:r>
              <a:rPr lang="en-US" smtClean="0"/>
              <a:t>U.S. Army (M.I.)</a:t>
            </a:r>
          </a:p>
          <a:p>
            <a:pPr lvl="3"/>
            <a:r>
              <a:rPr lang="en-US" smtClean="0"/>
              <a:t>Signals Intelligence Analyst</a:t>
            </a:r>
          </a:p>
          <a:p>
            <a:pPr lvl="3"/>
            <a:r>
              <a:rPr lang="en-US" smtClean="0"/>
              <a:t>Cryptanalyst</a:t>
            </a:r>
          </a:p>
          <a:p>
            <a:pPr lvl="3"/>
            <a:r>
              <a:rPr lang="en-US" smtClean="0"/>
              <a:t>Russian Linguist</a:t>
            </a:r>
          </a:p>
          <a:p>
            <a:pPr lvl="1"/>
            <a:r>
              <a:rPr lang="en-US" smtClean="0"/>
              <a:t>Information Security Officer</a:t>
            </a:r>
          </a:p>
          <a:p>
            <a:pPr lvl="1"/>
            <a:r>
              <a:rPr lang="en-US" smtClean="0"/>
              <a:t>2+ Years Penetration Testing</a:t>
            </a:r>
          </a:p>
          <a:p>
            <a:pPr lvl="2"/>
            <a:r>
              <a:rPr lang="en-US" smtClean="0"/>
              <a:t>Fortune 50 company</a:t>
            </a:r>
          </a:p>
          <a:p>
            <a:pPr lvl="3"/>
            <a:r>
              <a:rPr lang="en-US" smtClean="0"/>
              <a:t>Penetration Testing / Risk Assessments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Education</a:t>
            </a:r>
          </a:p>
          <a:p>
            <a:pPr lvl="1"/>
            <a:r>
              <a:rPr lang="en-US" smtClean="0"/>
              <a:t>Masters of Science in Computer Science</a:t>
            </a:r>
          </a:p>
          <a:p>
            <a:pPr lvl="2"/>
            <a:r>
              <a:rPr lang="en-US" smtClean="0"/>
              <a:t>Concentration: Computer Security</a:t>
            </a:r>
          </a:p>
          <a:p>
            <a:pPr lvl="1"/>
            <a:r>
              <a:rPr lang="en-US" smtClean="0"/>
              <a:t>Masters of Science in Management</a:t>
            </a:r>
          </a:p>
          <a:p>
            <a:pPr lvl="2"/>
            <a:r>
              <a:rPr lang="en-US" smtClean="0"/>
              <a:t>Concentration: Information Security</a:t>
            </a:r>
          </a:p>
          <a:p>
            <a:pPr lvl="1"/>
            <a:r>
              <a:rPr lang="en-US" smtClean="0"/>
              <a:t>PhD Student</a:t>
            </a:r>
            <a:r>
              <a:rPr lang="en-US" smtClean="0"/>
              <a:t> </a:t>
            </a:r>
            <a:r>
              <a:rPr lang="en-US" smtClean="0"/>
              <a:t>– Information Technology</a:t>
            </a:r>
          </a:p>
          <a:p>
            <a:pPr lvl="2"/>
            <a:r>
              <a:rPr lang="en-US" smtClean="0"/>
              <a:t>Concentration: Information Security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Certifications</a:t>
            </a:r>
          </a:p>
          <a:p>
            <a:pPr lvl="1"/>
            <a:r>
              <a:rPr lang="en-US" smtClean="0"/>
              <a:t>ISSMP – </a:t>
            </a:r>
            <a:r>
              <a:rPr lang="en-US" sz="1600" smtClean="0"/>
              <a:t>Information Systems Security Management Professional</a:t>
            </a:r>
            <a:endParaRPr lang="en-US" smtClean="0"/>
          </a:p>
          <a:p>
            <a:pPr lvl="1"/>
            <a:r>
              <a:rPr lang="en-US" smtClean="0"/>
              <a:t>CISSP – </a:t>
            </a:r>
            <a:r>
              <a:rPr lang="en-US" sz="1600" smtClean="0"/>
              <a:t>Certified Information Systems Security Professional</a:t>
            </a:r>
            <a:endParaRPr lang="en-US" smtClean="0"/>
          </a:p>
          <a:p>
            <a:pPr lvl="1"/>
            <a:r>
              <a:rPr lang="en-US" smtClean="0"/>
              <a:t>SCSECA – </a:t>
            </a:r>
            <a:r>
              <a:rPr lang="en-US" sz="1600" smtClean="0"/>
              <a:t>Sun Certified Security Administrator</a:t>
            </a:r>
            <a:endParaRPr lang="en-US" smtClean="0"/>
          </a:p>
          <a:p>
            <a:pPr lvl="1"/>
            <a:r>
              <a:rPr lang="en-US" smtClean="0"/>
              <a:t>SCNA – </a:t>
            </a:r>
            <a:r>
              <a:rPr lang="en-US" sz="1600" smtClean="0"/>
              <a:t>Sun Certified Network Administrator</a:t>
            </a:r>
            <a:endParaRPr lang="en-US" smtClean="0"/>
          </a:p>
          <a:p>
            <a:pPr lvl="1"/>
            <a:r>
              <a:rPr lang="en-US" smtClean="0"/>
              <a:t>SCSA – </a:t>
            </a:r>
            <a:r>
              <a:rPr lang="en-US" sz="1600" smtClean="0"/>
              <a:t>Sun Certified System Ad</a:t>
            </a:r>
            <a:r>
              <a:rPr lang="en-US" smtClean="0"/>
              <a:t>ministrator</a:t>
            </a:r>
          </a:p>
          <a:p>
            <a:pPr lvl="1"/>
            <a:r>
              <a:rPr lang="en-US" smtClean="0"/>
              <a:t>IAM – </a:t>
            </a:r>
            <a:r>
              <a:rPr lang="en-US" sz="1600" smtClean="0"/>
              <a:t>Information Assurance Methodology</a:t>
            </a:r>
            <a:r>
              <a:rPr lang="en-US" smtClean="0"/>
              <a:t> </a:t>
            </a:r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Publications</a:t>
            </a:r>
          </a:p>
          <a:p>
            <a:pPr lvl="1"/>
            <a:r>
              <a:rPr lang="en-US" smtClean="0"/>
              <a:t>2007</a:t>
            </a:r>
          </a:p>
          <a:p>
            <a:pPr lvl="2"/>
            <a:r>
              <a:rPr lang="en-US" sz="2000" smtClean="0"/>
              <a:t>“Metasploit Toolkit for Penetration Testing, Exploit Development, and Vulnerability Research”</a:t>
            </a:r>
          </a:p>
          <a:p>
            <a:pPr lvl="2"/>
            <a:r>
              <a:rPr lang="en-US" sz="2000" smtClean="0"/>
              <a:t>“Penetration Tester's Open Source Toolkit, Volume 2”</a:t>
            </a:r>
          </a:p>
          <a:p>
            <a:pPr lvl="1"/>
            <a:r>
              <a:rPr lang="en-US" smtClean="0"/>
              <a:t>2008</a:t>
            </a:r>
          </a:p>
          <a:p>
            <a:pPr lvl="2"/>
            <a:r>
              <a:rPr lang="en-US" sz="2000" smtClean="0"/>
              <a:t>“Netcat Power Tools”</a:t>
            </a:r>
          </a:p>
          <a:p>
            <a:pPr lvl="2"/>
            <a:r>
              <a:rPr lang="en-US" sz="2000" smtClean="0"/>
              <a:t>Hakin9 Magazine – 3/2008 issue</a:t>
            </a:r>
          </a:p>
          <a:p>
            <a:r>
              <a:rPr lang="en-US" smtClean="0"/>
              <a:t>Conventions</a:t>
            </a:r>
          </a:p>
          <a:p>
            <a:pPr lvl="2"/>
            <a:r>
              <a:rPr lang="en-US" sz="2000" smtClean="0"/>
              <a:t>DefCon 15</a:t>
            </a:r>
          </a:p>
          <a:p>
            <a:pPr lvl="2"/>
            <a:r>
              <a:rPr lang="en-US" sz="2000" smtClean="0"/>
              <a:t>PhreakNIC 10</a:t>
            </a:r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Modules</a:t>
            </a:r>
          </a:p>
          <a:p>
            <a:pPr lvl="1"/>
            <a:r>
              <a:rPr lang="en-US" smtClean="0"/>
              <a:t>Video</a:t>
            </a:r>
          </a:p>
          <a:p>
            <a:pPr lvl="1"/>
            <a:r>
              <a:rPr lang="en-US" smtClean="0"/>
              <a:t>PowerPoint Slides</a:t>
            </a:r>
          </a:p>
          <a:p>
            <a:r>
              <a:rPr lang="en-US" smtClean="0"/>
              <a:t>Documents</a:t>
            </a:r>
          </a:p>
          <a:p>
            <a:pPr lvl="1"/>
            <a:r>
              <a:rPr lang="en-US" smtClean="0"/>
              <a:t>OSSTMM</a:t>
            </a:r>
          </a:p>
          <a:p>
            <a:r>
              <a:rPr lang="en-US" smtClean="0"/>
              <a:t>LiveCDs</a:t>
            </a:r>
          </a:p>
          <a:p>
            <a:pPr lvl="1"/>
            <a:r>
              <a:rPr lang="en-US" smtClean="0"/>
              <a:t>Practice Disks</a:t>
            </a:r>
          </a:p>
          <a:p>
            <a:pPr lvl="1"/>
            <a:r>
              <a:rPr lang="en-US" smtClean="0"/>
              <a:t>PTE Disks (2)</a:t>
            </a:r>
          </a:p>
          <a:p>
            <a:r>
              <a:rPr lang="en-US" smtClean="0"/>
              <a:t>Hands-On Exercises</a:t>
            </a:r>
          </a:p>
          <a:p>
            <a:pPr lvl="1"/>
            <a:r>
              <a:rPr lang="en-US" smtClean="0"/>
              <a:t>WebGoat</a:t>
            </a:r>
          </a:p>
          <a:p>
            <a:pPr lvl="1"/>
            <a:r>
              <a:rPr lang="en-US" smtClean="0"/>
              <a:t>DamnVulnerableLinux</a:t>
            </a:r>
          </a:p>
          <a:p>
            <a:pPr lvl="1"/>
            <a:r>
              <a:rPr lang="en-US" smtClean="0"/>
              <a:t>De-ICE.net Disks</a:t>
            </a:r>
            <a:endParaRPr lang="en-US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</a:t>
            </a:r>
            <a:r>
              <a:rPr lang="en-US" smtClean="0"/>
              <a:t>ourse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Modules</a:t>
            </a:r>
          </a:p>
          <a:p>
            <a:pPr lvl="1"/>
            <a:r>
              <a:rPr lang="en-US" smtClean="0"/>
              <a:t>Very relaxed method of delivery</a:t>
            </a:r>
          </a:p>
          <a:p>
            <a:pPr lvl="1"/>
            <a:r>
              <a:rPr lang="en-US" smtClean="0"/>
              <a:t>No script</a:t>
            </a:r>
          </a:p>
          <a:p>
            <a:pPr lvl="1"/>
            <a:r>
              <a:rPr lang="en-US" smtClean="0"/>
              <a:t>Low emphasis on specific tools</a:t>
            </a:r>
          </a:p>
          <a:p>
            <a:r>
              <a:rPr lang="en-US" smtClean="0"/>
              <a:t>OSSTMM</a:t>
            </a:r>
          </a:p>
          <a:p>
            <a:r>
              <a:rPr lang="en-US" smtClean="0"/>
              <a:t>Special Topics</a:t>
            </a:r>
          </a:p>
          <a:p>
            <a:r>
              <a:rPr lang="en-US" smtClean="0"/>
              <a:t>Hands-On Exercises</a:t>
            </a:r>
          </a:p>
          <a:p>
            <a:r>
              <a:rPr lang="en-US" smtClean="0"/>
              <a:t>Chat Sessions</a:t>
            </a:r>
          </a:p>
          <a:p>
            <a:r>
              <a:rPr lang="en-US" smtClean="0"/>
              <a:t>Email</a:t>
            </a:r>
          </a:p>
          <a:p>
            <a:r>
              <a:rPr lang="en-US" smtClean="0"/>
              <a:t>Wiki</a:t>
            </a:r>
            <a:endParaRPr lang="en-US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Penetration Test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Required for HIPT Certification</a:t>
            </a:r>
          </a:p>
          <a:p>
            <a:pPr lvl="1"/>
            <a:r>
              <a:rPr lang="en-US" smtClean="0"/>
              <a:t>Individual PenTest of disks 2.101 &amp; 2.102</a:t>
            </a:r>
          </a:p>
          <a:p>
            <a:pPr lvl="2"/>
            <a:r>
              <a:rPr lang="en-US" smtClean="0"/>
              <a:t>Disks are meant to be run at the same time</a:t>
            </a:r>
          </a:p>
          <a:p>
            <a:pPr lvl="1"/>
            <a:r>
              <a:rPr lang="en-US" smtClean="0"/>
              <a:t>Customer Report</a:t>
            </a:r>
          </a:p>
          <a:p>
            <a:pPr lvl="2"/>
            <a:r>
              <a:rPr lang="en-US" smtClean="0"/>
              <a:t>I am the customer</a:t>
            </a:r>
          </a:p>
          <a:p>
            <a:pPr lvl="2"/>
            <a:r>
              <a:rPr lang="en-US" smtClean="0"/>
              <a:t>S</a:t>
            </a:r>
            <a:r>
              <a:rPr lang="en-US" smtClean="0"/>
              <a:t>ome material will be provided</a:t>
            </a:r>
          </a:p>
          <a:p>
            <a:pPr lvl="2"/>
            <a:r>
              <a:rPr lang="en-US" smtClean="0"/>
              <a:t>Must follow report template</a:t>
            </a:r>
          </a:p>
          <a:p>
            <a:pPr lvl="2"/>
            <a:r>
              <a:rPr lang="en-US" smtClean="0"/>
              <a:t>Must use OSSTTM template(s)</a:t>
            </a:r>
          </a:p>
          <a:p>
            <a:pPr lvl="2"/>
            <a:r>
              <a:rPr lang="en-US" smtClean="0"/>
              <a:t>Spelling is graded (!?!?)</a:t>
            </a:r>
          </a:p>
          <a:p>
            <a:pPr lvl="2"/>
            <a:r>
              <a:rPr lang="en-US" smtClean="0"/>
              <a:t>Pass/Fail</a:t>
            </a:r>
            <a:endParaRPr lang="en-US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5378</TotalTime>
  <Words>284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Module 1  Introduction - HIPT</vt:lpstr>
      <vt:lpstr>Objectives</vt:lpstr>
      <vt:lpstr>Your Instructor</vt:lpstr>
      <vt:lpstr>Your Instructor</vt:lpstr>
      <vt:lpstr>Your Instructor</vt:lpstr>
      <vt:lpstr>Your Instructor</vt:lpstr>
      <vt:lpstr>Course Material</vt:lpstr>
      <vt:lpstr>Course Structure </vt:lpstr>
      <vt:lpstr>Penetration Test Effort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Wilhelm</dc:creator>
  <cp:lastModifiedBy>Thomas Wilhelm</cp:lastModifiedBy>
  <cp:revision>318</cp:revision>
  <dcterms:created xsi:type="dcterms:W3CDTF">2008-02-04T20:15:27Z</dcterms:created>
  <dcterms:modified xsi:type="dcterms:W3CDTF">2008-04-30T21:51:05Z</dcterms:modified>
</cp:coreProperties>
</file>