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9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9" r:id="rId13"/>
    <p:sldId id="278" r:id="rId14"/>
    <p:sldId id="277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6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EB0E0-282E-4EE8-BF26-C204A60F8783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7620D-E554-4401-9AE5-5BE8FAE38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40275" cy="35115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r">
              <a:defRPr lang="en-US" sz="6000" b="1" i="1" cap="none" spc="0" baseline="0" dirty="0">
                <a:ln w="50800"/>
                <a:solidFill>
                  <a:schemeClr val="bg1">
                    <a:shade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>
              <a:defRPr sz="4000" b="1" cap="small" spc="0" baseline="0">
                <a:ln w="50800"/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b="1" cap="small" spc="0" baseline="0">
                <a:ln w="50800"/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b="1" cap="small" spc="0" baseline="0">
                <a:ln w="50800"/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6763F4-5CBC-4B09-8F6E-346FCCD2DCC2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6763F4-5CBC-4B09-8F6E-346FCCD2DCC2}" type="datetimeFigureOut">
              <a:rPr lang="en-US" smtClean="0"/>
              <a:pPr/>
              <a:t>4/11/2008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D2508F5-D617-4D79-ADD4-20EA70A83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sz="6000" i="1" smtClean="0"/>
              <a:t>Module 2, Part 1</a:t>
            </a:r>
            <a:br>
              <a:rPr sz="6000" i="1" smtClean="0"/>
            </a:br>
            <a:r>
              <a:rPr sz="6000" i="1" smtClean="0"/>
              <a:t>The OSSTMM</a:t>
            </a:r>
            <a:endParaRPr lang="en-US" sz="6000"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Presented by Heorot.net</a:t>
            </a:r>
            <a:endParaRPr lang="en-US"/>
          </a:p>
        </p:txBody>
      </p:sp>
      <p:pic>
        <p:nvPicPr>
          <p:cNvPr id="2355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Project Cost Management</a:t>
            </a:r>
          </a:p>
          <a:p>
            <a:pPr lvl="1"/>
            <a:r>
              <a:rPr lang="en-US" smtClean="0"/>
              <a:t>Describes the process required to ensure that the project is completed within the approved budget. It consists of:</a:t>
            </a:r>
          </a:p>
          <a:p>
            <a:pPr lvl="2"/>
            <a:r>
              <a:rPr lang="en-US" smtClean="0"/>
              <a:t>resource planning</a:t>
            </a:r>
          </a:p>
          <a:p>
            <a:pPr lvl="2"/>
            <a:r>
              <a:rPr lang="en-US" smtClean="0"/>
              <a:t>cost estimating</a:t>
            </a:r>
          </a:p>
          <a:p>
            <a:pPr lvl="2"/>
            <a:r>
              <a:rPr lang="en-US" smtClean="0"/>
              <a:t>cost budgeting</a:t>
            </a:r>
          </a:p>
          <a:p>
            <a:pPr lvl="2"/>
            <a:r>
              <a:rPr lang="en-US" smtClean="0"/>
              <a:t>cost control</a:t>
            </a:r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Project Quality Management </a:t>
            </a:r>
          </a:p>
          <a:p>
            <a:pPr lvl="1"/>
            <a:r>
              <a:rPr lang="en-US" smtClean="0"/>
              <a:t>Describes the process required to ensure that the project will satisfy the needs for which it was undertaken, It consists of:</a:t>
            </a:r>
          </a:p>
          <a:p>
            <a:pPr lvl="2"/>
            <a:r>
              <a:rPr lang="en-US" smtClean="0"/>
              <a:t>quality planning</a:t>
            </a:r>
          </a:p>
          <a:p>
            <a:pPr lvl="2"/>
            <a:r>
              <a:rPr lang="en-US" smtClean="0"/>
              <a:t>quality assurance</a:t>
            </a:r>
          </a:p>
          <a:p>
            <a:pPr lvl="2"/>
            <a:r>
              <a:rPr lang="en-US" smtClean="0"/>
              <a:t>quality control</a:t>
            </a:r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Project Human Resource Management</a:t>
            </a:r>
          </a:p>
          <a:p>
            <a:pPr lvl="1"/>
            <a:r>
              <a:rPr lang="en-US" smtClean="0"/>
              <a:t>Describes the process required to make the most effective use of the people involved with the project. It consists of:</a:t>
            </a:r>
          </a:p>
          <a:p>
            <a:pPr lvl="2"/>
            <a:r>
              <a:rPr lang="en-US" smtClean="0"/>
              <a:t>organizational planning</a:t>
            </a:r>
          </a:p>
          <a:p>
            <a:pPr lvl="2"/>
            <a:r>
              <a:rPr lang="en-US" smtClean="0"/>
              <a:t>staff acquisition</a:t>
            </a:r>
          </a:p>
          <a:p>
            <a:pPr lvl="2"/>
            <a:r>
              <a:rPr lang="en-US" smtClean="0"/>
              <a:t>team development</a:t>
            </a:r>
          </a:p>
          <a:p>
            <a:endParaRPr lang="en-US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Project Communications Management</a:t>
            </a:r>
          </a:p>
          <a:p>
            <a:pPr lvl="1"/>
            <a:r>
              <a:rPr lang="en-US" smtClean="0"/>
              <a:t>Describes the process required to ensure timely and appropriate generation, collection, dissemination, storage and ultimate disposition of project information. It consists of:</a:t>
            </a:r>
          </a:p>
          <a:p>
            <a:pPr lvl="2"/>
            <a:r>
              <a:rPr lang="en-US" smtClean="0"/>
              <a:t>communications planning</a:t>
            </a:r>
          </a:p>
          <a:p>
            <a:pPr lvl="2"/>
            <a:r>
              <a:rPr lang="en-US" smtClean="0"/>
              <a:t>information distribution</a:t>
            </a:r>
          </a:p>
          <a:p>
            <a:pPr lvl="2"/>
            <a:r>
              <a:rPr lang="en-US" smtClean="0"/>
              <a:t>performance reporting</a:t>
            </a:r>
          </a:p>
          <a:p>
            <a:pPr lvl="2"/>
            <a:r>
              <a:rPr lang="en-US" smtClean="0"/>
              <a:t>administrative closure</a:t>
            </a:r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Project Risk Management</a:t>
            </a:r>
          </a:p>
          <a:p>
            <a:pPr lvl="1"/>
            <a:r>
              <a:rPr lang="en-US" smtClean="0"/>
              <a:t>Describes the process required to ensure that the various elements of the project are properly coordinated. It consists of:</a:t>
            </a:r>
          </a:p>
          <a:p>
            <a:pPr lvl="2"/>
            <a:r>
              <a:rPr lang="en-US" smtClean="0"/>
              <a:t>project plan development</a:t>
            </a:r>
          </a:p>
          <a:p>
            <a:pPr lvl="2"/>
            <a:r>
              <a:rPr lang="en-US" smtClean="0"/>
              <a:t>project plan execution</a:t>
            </a:r>
          </a:p>
          <a:p>
            <a:pPr lvl="2"/>
            <a:r>
              <a:rPr lang="en-US" smtClean="0"/>
              <a:t>integrated change control</a:t>
            </a:r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Project Procurement Management</a:t>
            </a:r>
          </a:p>
          <a:p>
            <a:pPr lvl="1"/>
            <a:r>
              <a:rPr lang="en-US" smtClean="0"/>
              <a:t>Describes the processes required to acquire goods and services from outside the performing organization. It consists of:</a:t>
            </a:r>
          </a:p>
          <a:p>
            <a:pPr lvl="2"/>
            <a:r>
              <a:rPr lang="en-US" smtClean="0"/>
              <a:t>procurement planning</a:t>
            </a:r>
          </a:p>
          <a:p>
            <a:pPr lvl="2"/>
            <a:r>
              <a:rPr lang="en-US" smtClean="0"/>
              <a:t>solicitation planning</a:t>
            </a:r>
          </a:p>
          <a:p>
            <a:pPr lvl="2"/>
            <a:r>
              <a:rPr lang="en-US" smtClean="0"/>
              <a:t>solicitation</a:t>
            </a:r>
          </a:p>
          <a:p>
            <a:pPr lvl="2"/>
            <a:r>
              <a:rPr lang="en-US" smtClean="0"/>
              <a:t>source selection</a:t>
            </a:r>
          </a:p>
          <a:p>
            <a:pPr lvl="2"/>
            <a:r>
              <a:rPr lang="en-US" smtClean="0"/>
              <a:t>contract administration</a:t>
            </a:r>
          </a:p>
          <a:p>
            <a:pPr lvl="2"/>
            <a:r>
              <a:rPr lang="en-US" smtClean="0"/>
              <a:t>contract closeout</a:t>
            </a:r>
          </a:p>
          <a:p>
            <a:endParaRPr lang="en-US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How do PenTest Methodologies fit within Project Management?</a:t>
            </a:r>
          </a:p>
          <a:p>
            <a:pPr lvl="1"/>
            <a:r>
              <a:rPr lang="en-US" smtClean="0"/>
              <a:t>Very poorly, but they are trying</a:t>
            </a:r>
          </a:p>
          <a:p>
            <a:pPr lvl="1"/>
            <a:r>
              <a:rPr lang="en-US" smtClean="0"/>
              <a:t>OSSTMM</a:t>
            </a:r>
          </a:p>
          <a:p>
            <a:pPr lvl="2"/>
            <a:r>
              <a:rPr lang="en-US" smtClean="0"/>
              <a:t>Rules Of Engagement (2 pages in length)</a:t>
            </a:r>
          </a:p>
          <a:p>
            <a:pPr lvl="3"/>
            <a:r>
              <a:rPr lang="en-US" sz="2200" smtClean="0"/>
              <a:t>Sales and Marketing (Cost?)</a:t>
            </a:r>
          </a:p>
          <a:p>
            <a:pPr lvl="3"/>
            <a:r>
              <a:rPr lang="en-US" sz="2200" smtClean="0"/>
              <a:t>Assessment / Estimate Delivery (Time)</a:t>
            </a:r>
          </a:p>
          <a:p>
            <a:pPr lvl="3"/>
            <a:r>
              <a:rPr lang="en-US" sz="2200" smtClean="0"/>
              <a:t>Contracts and Negotiations (Procurement/Cost)</a:t>
            </a:r>
          </a:p>
          <a:p>
            <a:pPr lvl="3"/>
            <a:r>
              <a:rPr lang="en-US" sz="2200" smtClean="0"/>
              <a:t>Scope Definition (Scope (barely))</a:t>
            </a:r>
          </a:p>
          <a:p>
            <a:pPr lvl="3"/>
            <a:r>
              <a:rPr lang="en-US" sz="2200" smtClean="0"/>
              <a:t>Test Plan (not a Knowledge Area – process)</a:t>
            </a:r>
          </a:p>
          <a:p>
            <a:pPr lvl="3"/>
            <a:r>
              <a:rPr lang="en-US" sz="2200" smtClean="0"/>
              <a:t>Test Process (not a Knowledge Area – process)</a:t>
            </a:r>
          </a:p>
          <a:p>
            <a:pPr lvl="3"/>
            <a:r>
              <a:rPr lang="en-US" sz="2200" smtClean="0"/>
              <a:t>Reporting (Communications)</a:t>
            </a:r>
          </a:p>
          <a:p>
            <a:endParaRPr lang="en-US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So… when does any work get done?</a:t>
            </a:r>
          </a:p>
          <a:p>
            <a:pPr lvl="1"/>
            <a:r>
              <a:rPr lang="en-US" smtClean="0"/>
              <a:t>Work Breakdown Structure (WBS)</a:t>
            </a:r>
          </a:p>
          <a:p>
            <a:pPr lvl="2"/>
            <a:r>
              <a:rPr lang="en-US" smtClean="0"/>
              <a:t>Created during Scope Management</a:t>
            </a:r>
          </a:p>
          <a:p>
            <a:pPr lvl="2"/>
            <a:r>
              <a:rPr lang="en-US" smtClean="0"/>
              <a:t>The 100% Rule</a:t>
            </a:r>
          </a:p>
          <a:p>
            <a:pPr lvl="3"/>
            <a:r>
              <a:rPr lang="en-US" smtClean="0"/>
              <a:t>captures all deliverables – internal, external, interim – in terms of the work to be completed</a:t>
            </a:r>
          </a:p>
          <a:p>
            <a:pPr lvl="2"/>
            <a:r>
              <a:rPr lang="en-US" smtClean="0"/>
              <a:t>It is </a:t>
            </a:r>
            <a:r>
              <a:rPr lang="en-US" b="1" i="1" smtClean="0"/>
              <a:t>not</a:t>
            </a:r>
            <a:r>
              <a:rPr lang="en-US" smtClean="0"/>
              <a:t> an exhaustive list of work</a:t>
            </a:r>
          </a:p>
          <a:p>
            <a:pPr lvl="2"/>
            <a:r>
              <a:rPr lang="en-US" smtClean="0"/>
              <a:t>Outcome-oriented and not prescriptive of methods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867400"/>
            <a:ext cx="7167603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400" b="1" smtClean="0">
                <a:ln w="50800"/>
                <a:solidFill>
                  <a:schemeClr val="bg1">
                    <a:shade val="50000"/>
                  </a:schemeClr>
                </a:solidFill>
              </a:rPr>
              <a:t>Pentest Methodologies Try To Emulate the WBS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How PenTest Methodologies succeed as a WBS</a:t>
            </a:r>
          </a:p>
          <a:p>
            <a:pPr lvl="1"/>
            <a:r>
              <a:rPr lang="en-US" smtClean="0"/>
              <a:t>Mutually exclusive elements</a:t>
            </a:r>
          </a:p>
          <a:p>
            <a:pPr lvl="2"/>
            <a:r>
              <a:rPr lang="en-US" smtClean="0"/>
              <a:t>Each step within a PenTest Methodology Builds on the next without repeating effort</a:t>
            </a:r>
          </a:p>
          <a:p>
            <a:pPr lvl="1"/>
            <a:r>
              <a:rPr lang="en-US" b="1" smtClean="0"/>
              <a:t>Planned outcomes, not planned actions</a:t>
            </a:r>
          </a:p>
          <a:p>
            <a:pPr lvl="2"/>
            <a:r>
              <a:rPr lang="en-US" smtClean="0"/>
              <a:t>OSSTMM provides high-level objectives</a:t>
            </a:r>
          </a:p>
          <a:p>
            <a:pPr lvl="2"/>
            <a:r>
              <a:rPr lang="en-US" smtClean="0"/>
              <a:t>OSSTMM does not dictate methods</a:t>
            </a:r>
          </a:p>
          <a:p>
            <a:pPr lvl="1"/>
            <a:endParaRPr lang="en-US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How PenTest Methodologies fail as a WBS</a:t>
            </a:r>
          </a:p>
          <a:p>
            <a:pPr lvl="1"/>
            <a:r>
              <a:rPr lang="en-US" smtClean="0"/>
              <a:t>No heirarchy </a:t>
            </a:r>
            <a:r>
              <a:rPr lang="en-US" sz="2000" smtClean="0"/>
              <a:t>(Decomposition)</a:t>
            </a:r>
            <a:endParaRPr lang="en-US" smtClean="0"/>
          </a:p>
          <a:p>
            <a:pPr lvl="1"/>
            <a:r>
              <a:rPr lang="en-US" smtClean="0"/>
              <a:t>No progressive elaboration of “Terminal Element”:</a:t>
            </a:r>
          </a:p>
          <a:p>
            <a:pPr lvl="2"/>
            <a:r>
              <a:rPr lang="en-US" smtClean="0"/>
              <a:t>associated work statement</a:t>
            </a:r>
          </a:p>
          <a:p>
            <a:pPr lvl="2"/>
            <a:r>
              <a:rPr lang="en-US" smtClean="0"/>
              <a:t>specifications</a:t>
            </a:r>
          </a:p>
          <a:p>
            <a:pPr lvl="2"/>
            <a:r>
              <a:rPr lang="en-US" smtClean="0"/>
              <a:t>scheduled milestones</a:t>
            </a:r>
          </a:p>
          <a:p>
            <a:pPr lvl="2"/>
            <a:r>
              <a:rPr lang="en-US" smtClean="0"/>
              <a:t>start and completion dates</a:t>
            </a:r>
          </a:p>
          <a:p>
            <a:pPr lvl="2"/>
            <a:r>
              <a:rPr lang="en-US" smtClean="0"/>
              <a:t>budgets</a:t>
            </a:r>
          </a:p>
          <a:p>
            <a:pPr lvl="1"/>
            <a:endParaRPr lang="en-US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Objectives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Understand the need for a PenTest Methodology</a:t>
            </a:r>
          </a:p>
          <a:p>
            <a:r>
              <a:rPr lang="en-US" smtClean="0"/>
              <a:t>Identify the most-used methodologies</a:t>
            </a:r>
          </a:p>
          <a:p>
            <a:r>
              <a:rPr lang="en-US" smtClean="0"/>
              <a:t>Understand Advantages and Limitations of the OSSTMM</a:t>
            </a:r>
          </a:p>
          <a:p>
            <a:r>
              <a:rPr lang="en-US" smtClean="0"/>
              <a:t>Identify structure of the OSSTMM for Engineers and Managers</a:t>
            </a:r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Does this mean a PenTest Methodology is worthless?</a:t>
            </a:r>
          </a:p>
          <a:p>
            <a:pPr lvl="1">
              <a:buNone/>
            </a:pPr>
            <a:endParaRPr lang="en-US" smtClean="0"/>
          </a:p>
          <a:p>
            <a:pPr algn="ctr">
              <a:buNone/>
            </a:pPr>
            <a:r>
              <a:rPr lang="en-US" sz="5800" smtClean="0"/>
              <a:t>No!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181600"/>
            <a:ext cx="7443256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2000" b="1" smtClean="0">
                <a:ln w="50800"/>
                <a:solidFill>
                  <a:schemeClr val="bg1">
                    <a:shade val="50000"/>
                  </a:schemeClr>
                </a:solidFill>
              </a:rPr>
              <a:t>Penetration Testing is a young science, and needs time and</a:t>
            </a:r>
          </a:p>
          <a:p>
            <a:pPr algn="ctr"/>
            <a:r>
              <a:rPr lang="en-US" sz="2000" b="1" smtClean="0">
                <a:ln w="50800"/>
                <a:solidFill>
                  <a:schemeClr val="bg1">
                    <a:shade val="50000"/>
                  </a:schemeClr>
                </a:solidFill>
              </a:rPr>
              <a:t>concerted effort to become as robust as the PMBOK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Identify the most-used methodologies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OSSTMM</a:t>
            </a:r>
            <a:r>
              <a:rPr lang="en-US" sz="1600" smtClean="0"/>
              <a:t> (Open Source Security Testing Methodology Manual )</a:t>
            </a:r>
          </a:p>
          <a:p>
            <a:pPr lvl="2"/>
            <a:r>
              <a:rPr lang="en-US" smtClean="0"/>
              <a:t>“peer-reviewed methodology for performing security tests and metrics”</a:t>
            </a:r>
          </a:p>
          <a:p>
            <a:pPr lvl="2"/>
            <a:r>
              <a:rPr lang="en-US" smtClean="0"/>
              <a:t>http://www.isecom.org/osstmm/</a:t>
            </a:r>
          </a:p>
          <a:p>
            <a:r>
              <a:rPr lang="en-US" smtClean="0"/>
              <a:t>ISSAF </a:t>
            </a:r>
            <a:r>
              <a:rPr lang="en-US" sz="1700" smtClean="0"/>
              <a:t>(</a:t>
            </a:r>
            <a:r>
              <a:rPr lang="en-US" sz="1600" smtClean="0"/>
              <a:t>Information Systems Security Assessment Framework)</a:t>
            </a:r>
          </a:p>
          <a:p>
            <a:pPr lvl="2"/>
            <a:r>
              <a:rPr lang="en-US" smtClean="0"/>
              <a:t>“seeks to integrate the following management tools and internal control checklists”</a:t>
            </a:r>
          </a:p>
          <a:p>
            <a:pPr lvl="2"/>
            <a:r>
              <a:rPr lang="en-US" smtClean="0"/>
              <a:t>http://www.oissg.org/issaf</a:t>
            </a:r>
          </a:p>
          <a:p>
            <a:r>
              <a:rPr lang="en-US" smtClean="0"/>
              <a:t>NIST </a:t>
            </a:r>
            <a:r>
              <a:rPr lang="en-US" sz="1700" smtClean="0"/>
              <a:t>(National Institute of Standards and Technology)</a:t>
            </a:r>
            <a:endParaRPr lang="en-US" smtClean="0"/>
          </a:p>
          <a:p>
            <a:r>
              <a:rPr lang="en-US" smtClean="0"/>
              <a:t>PMBOK </a:t>
            </a:r>
            <a:r>
              <a:rPr lang="en-US" sz="1700" smtClean="0"/>
              <a:t>(Project Management Body of Knowledge)</a:t>
            </a: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182563"/>
            <a:ext cx="7772400" cy="1341437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/>
              <a:t>Penetration Testing Methodologies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2746375"/>
          </a:xfrm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lnSpc>
                <a:spcPct val="93000"/>
              </a:lnSpc>
              <a:spcAft>
                <a:spcPts val="0"/>
              </a:spcAft>
              <a:buFont typeface="Wingdings 2"/>
              <a:buChar char="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/>
              <a:t>ISSAF</a:t>
            </a:r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/>
              <a:t>http://www.oissg.org/issaf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/>
              <a:t>OSSTMM</a:t>
            </a:r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/>
              <a:t>http://www.isecom.org/osstmm/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/>
              <a:t>NIST SP 800-42</a:t>
            </a:r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/>
              <a:t>http://csrc.nist.gov/publications/PubsSPs.html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Heorot.net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182563"/>
            <a:ext cx="7772400" cy="1341437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/>
              <a:t>Penetration Testing Methodologies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516438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ISSAF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Peer-Reviewed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Contains two separate documents</a:t>
            </a:r>
          </a:p>
          <a:p>
            <a:pPr lvl="2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Management (ISSAF0.2.1A)</a:t>
            </a:r>
            <a:r>
              <a:rPr lang="ar-SA" smtClean="0"/>
              <a:t>‏</a:t>
            </a:r>
            <a:endParaRPr lang="en-GB" smtClean="0"/>
          </a:p>
          <a:p>
            <a:pPr lvl="2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Penetration Testing (ISSAF0.2.1B)</a:t>
            </a:r>
            <a:r>
              <a:rPr lang="ar-SA" smtClean="0"/>
              <a:t>‏</a:t>
            </a:r>
            <a:endParaRPr lang="en-GB" smtClean="0"/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Checklists for Auditing / Hardening Systems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Tool-Centric</a:t>
            </a:r>
          </a:p>
          <a:p>
            <a:pPr eaLnBrk="1" hangingPunct="1">
              <a:lnSpc>
                <a:spcPct val="93000"/>
              </a:lnSpc>
              <a:spcBef>
                <a:spcPts val="800"/>
              </a:spcBef>
              <a:buClr>
                <a:srgbClr val="00264C"/>
              </a:buClr>
              <a:buSzPct val="85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b="1" smtClean="0">
              <a:cs typeface="Times New Roman" pitchFamily="1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Heorot.net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98425"/>
            <a:ext cx="7772400" cy="13414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/>
              <a:t>Penetration Testing Methodologies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lnSpc>
                <a:spcPct val="93000"/>
              </a:lnSpc>
              <a:spcAft>
                <a:spcPts val="0"/>
              </a:spcAft>
              <a:buFont typeface="Wingdings 2"/>
              <a:buChar char="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3500" dirty="0"/>
              <a:t>ISSAF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3000" dirty="0"/>
              <a:t>Advantages</a:t>
            </a:r>
            <a:endParaRPr lang="en-GB" dirty="0"/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600" dirty="0"/>
              <a:t>Does not assume previous knowledge</a:t>
            </a:r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600" dirty="0"/>
              <a:t>Provides examples of pentest tool use</a:t>
            </a:r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600" dirty="0"/>
              <a:t>“In the weeds”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3000" dirty="0"/>
              <a:t>Disadvantages</a:t>
            </a:r>
            <a:endParaRPr lang="en-GB" dirty="0"/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600" dirty="0"/>
              <a:t>Out of date quickly</a:t>
            </a:r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600" dirty="0"/>
              <a:t>Pentest tool examples are not extensive</a:t>
            </a:r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600" dirty="0"/>
              <a:t>Last update:  May 2006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Heorot.net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98425"/>
            <a:ext cx="7772400" cy="13414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/>
              <a:t>Penetration Testing Methodologies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511492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OSSTMM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Peer-Reviewed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Most popular methodology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Assessments are discussed at a high-level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Includes unique technology (RFID, Infrared)</a:t>
            </a:r>
            <a:r>
              <a:rPr lang="ar-SA" smtClean="0"/>
              <a:t>‏</a:t>
            </a:r>
            <a:endParaRPr lang="en-GB" smtClean="0"/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Extensive templates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mtClean="0"/>
          </a:p>
          <a:p>
            <a:pPr eaLnBrk="1" hangingPunct="1">
              <a:lnSpc>
                <a:spcPct val="93000"/>
              </a:lnSpc>
              <a:spcBef>
                <a:spcPts val="800"/>
              </a:spcBef>
              <a:buClr>
                <a:srgbClr val="00264C"/>
              </a:buClr>
              <a:buSzPct val="85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b="1" smtClean="0">
              <a:cs typeface="Times New Roman" pitchFamily="1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Heorot.net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98425"/>
            <a:ext cx="7772400" cy="13414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/>
              <a:t>Penetration Testing Methodologies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335463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OSSTMM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Advantages</a:t>
            </a:r>
          </a:p>
          <a:p>
            <a:pPr lvl="2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More flexibility for Pentesters</a:t>
            </a:r>
          </a:p>
          <a:p>
            <a:pPr lvl="2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Frequent updates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Disadvantages</a:t>
            </a:r>
          </a:p>
          <a:p>
            <a:pPr lvl="2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Steeper learning curve</a:t>
            </a:r>
          </a:p>
          <a:p>
            <a:pPr lvl="3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Tool and OS knowledge necessary beforehand</a:t>
            </a:r>
          </a:p>
          <a:p>
            <a:pPr lvl="2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Latest version requires paid subscription</a:t>
            </a:r>
          </a:p>
          <a:p>
            <a:pPr eaLnBrk="1" hangingPunct="1">
              <a:lnSpc>
                <a:spcPct val="93000"/>
              </a:lnSpc>
              <a:spcBef>
                <a:spcPts val="800"/>
              </a:spcBef>
              <a:buClr>
                <a:srgbClr val="00264C"/>
              </a:buClr>
              <a:buSzPct val="85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b="1" smtClean="0">
              <a:cs typeface="Times New Roman" pitchFamily="1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Heorot.net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98425"/>
            <a:ext cx="7772400" cy="13414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/>
              <a:t>Penetration Testing Methodologies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520382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NIST SP 800-42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Federal Publication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Least comprehensive methodology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Tools-oriented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NIST publications rarely get updated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If you can't use anything else, at least use something</a:t>
            </a:r>
          </a:p>
          <a:p>
            <a:pPr lvl="1" eaLnBrk="1" hangingPunct="1">
              <a:lnSpc>
                <a:spcPct val="93000"/>
              </a:lnSpc>
              <a:spcBef>
                <a:spcPts val="700"/>
              </a:spcBef>
              <a:buClr>
                <a:srgbClr val="333333"/>
              </a:buClr>
              <a:buSzPct val="70000"/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b="1" smtClean="0">
              <a:cs typeface="Times New Roman" pitchFamily="16" charset="0"/>
            </a:endParaRPr>
          </a:p>
          <a:p>
            <a:pPr lvl="1" eaLnBrk="1" hangingPunct="1">
              <a:lnSpc>
                <a:spcPct val="93000"/>
              </a:lnSpc>
              <a:spcBef>
                <a:spcPts val="700"/>
              </a:spcBef>
              <a:buClr>
                <a:srgbClr val="333333"/>
              </a:buClr>
              <a:buSzPct val="70000"/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b="1" smtClean="0">
              <a:cs typeface="Times New Roman" pitchFamily="16" charset="0"/>
            </a:endParaRPr>
          </a:p>
          <a:p>
            <a:pPr eaLnBrk="1" hangingPunct="1">
              <a:lnSpc>
                <a:spcPct val="93000"/>
              </a:lnSpc>
              <a:spcBef>
                <a:spcPts val="800"/>
              </a:spcBef>
              <a:buClr>
                <a:srgbClr val="00264C"/>
              </a:buClr>
              <a:buSzPct val="85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b="1" smtClean="0">
              <a:cs typeface="Times New Roman" pitchFamily="1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Heorot.net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98425"/>
            <a:ext cx="7772400" cy="13414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/>
              <a:t>Penetration Testing Methodologies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335463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OSSTMM</a:t>
            </a:r>
            <a:endParaRPr lang="en-GB" b="1" smtClean="0">
              <a:cs typeface="Times New Roman" pitchFamily="16" charset="0"/>
            </a:endParaRP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cs typeface="Times New Roman" pitchFamily="16" charset="0"/>
              </a:rPr>
              <a:t>Current Version:  2.2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cs typeface="Times New Roman" pitchFamily="16" charset="0"/>
              </a:rPr>
              <a:t>New release arriving soon: 3.0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cs typeface="Times New Roman" pitchFamily="16" charset="0"/>
              </a:rPr>
              <a:t>The more popular methodology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cs typeface="Times New Roman" pitchFamily="16" charset="0"/>
              </a:rPr>
              <a:t>Flexibility for the penetration tester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cs typeface="Times New Roman" pitchFamily="16" charset="0"/>
              </a:rPr>
              <a:t>Much more broad in scope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cs typeface="Times New Roman" pitchFamily="16" charset="0"/>
              </a:rPr>
              <a:t>Easier to modify to meet your organizational needs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Heorot.net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98425"/>
            <a:ext cx="7772400" cy="13414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/>
              <a:t>OSSTMM - Structure</a:t>
            </a:r>
            <a:endParaRPr lang="en-GB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335463"/>
          </a:xfrm>
        </p:spPr>
        <p:txBody>
          <a:bodyPr lIns="90000" tIns="46800" rIns="90000" bIns="46800">
            <a:normAutofit/>
          </a:bodyPr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Sections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Section A – Information Security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Section B – Process Security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*Section C – Internet Technology Security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Section D – Communications Security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Section E – Wireless Security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Section F – Physical Security</a:t>
            </a:r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Heorot.net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Objectives (con’t)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Use the templates available in the OSSTMM</a:t>
            </a:r>
          </a:p>
          <a:p>
            <a:r>
              <a:rPr lang="en-US" smtClean="0"/>
              <a:t>Modify the OSSTMM templates and test requirements to match your individual need</a:t>
            </a:r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98425"/>
            <a:ext cx="7772400" cy="13414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/>
              <a:t>OSSTMM - Structure</a:t>
            </a:r>
            <a:endParaRPr lang="en-GB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335463"/>
          </a:xfrm>
        </p:spPr>
        <p:txBody>
          <a:bodyPr lIns="90000" tIns="46800" rIns="90000" bIns="46800">
            <a:normAutofit/>
          </a:bodyPr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Sections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Modules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Each section contains 1 or more module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Example:</a:t>
            </a:r>
          </a:p>
          <a:p>
            <a:pPr lvl="3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Section D – Communications Security</a:t>
            </a:r>
          </a:p>
          <a:p>
            <a:pPr lvl="4"/>
            <a:r>
              <a:rPr lang="en-US" sz="1800" smtClean="0"/>
              <a:t>PBX Testing</a:t>
            </a:r>
          </a:p>
          <a:p>
            <a:pPr lvl="4"/>
            <a:r>
              <a:rPr lang="en-US" sz="1800" smtClean="0"/>
              <a:t>2. Voicemail Testing</a:t>
            </a:r>
          </a:p>
          <a:p>
            <a:pPr lvl="4"/>
            <a:r>
              <a:rPr lang="en-US" sz="1800" smtClean="0"/>
              <a:t>3. FAX Review</a:t>
            </a:r>
          </a:p>
          <a:p>
            <a:pPr lvl="4"/>
            <a:r>
              <a:rPr lang="en-US" sz="1800" smtClean="0"/>
              <a:t>4. Modem Testing</a:t>
            </a:r>
            <a:endParaRPr lang="en-GB" sz="1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Heorot.net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98425"/>
            <a:ext cx="7772400" cy="13414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/>
              <a:t>OSSTMM - Structure</a:t>
            </a:r>
            <a:endParaRPr lang="en-GB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335463"/>
          </a:xfrm>
        </p:spPr>
        <p:txBody>
          <a:bodyPr lIns="90000" tIns="46800" rIns="90000" bIns="46800">
            <a:normAutofit/>
          </a:bodyPr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Sections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Modules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Description of the Module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Expected Results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Tasks</a:t>
            </a:r>
          </a:p>
          <a:p>
            <a:pPr lvl="2">
              <a:lnSpc>
                <a:spcPct val="93000"/>
              </a:lnSpc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mtClean="0"/>
          </a:p>
          <a:p>
            <a:pPr lvl="2">
              <a:lnSpc>
                <a:spcPct val="93000"/>
              </a:lnSpc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u="sng" smtClean="0"/>
              <a:t>Additionally (sometimes)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Report Templates</a:t>
            </a:r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Heorot.net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093788" y="98425"/>
            <a:ext cx="7772400" cy="13414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/>
              <a:t>OSSTMM - Structure</a:t>
            </a:r>
            <a:endParaRPr lang="en-GB"/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335463"/>
          </a:xfrm>
        </p:spPr>
        <p:txBody>
          <a:bodyPr lIns="90000" tIns="46800" rIns="90000" bIns="46800">
            <a:normAutofit/>
          </a:bodyPr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For Managers and Project Managers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Document Scope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Compliance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Rules of Engagement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Process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Security Map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Risk Assessment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Security Metrics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Heorot.net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Conclusion – Module 2 Part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Understand the need for a PenTest Methodology</a:t>
            </a:r>
          </a:p>
          <a:p>
            <a:r>
              <a:rPr lang="en-US" smtClean="0"/>
              <a:t>Identify the most-used methodologies</a:t>
            </a:r>
          </a:p>
          <a:p>
            <a:r>
              <a:rPr lang="en-US" smtClean="0"/>
              <a:t>Understand Advantages and Limitations of the OSSTMM</a:t>
            </a:r>
          </a:p>
          <a:p>
            <a:r>
              <a:rPr lang="en-US" smtClean="0"/>
              <a:t>Identify structure of the OSSTMM for Engineers and Managers</a:t>
            </a:r>
            <a:endParaRPr lang="en-US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“The objective of this manual is to create one accepted method for performing a thorough security test” – OSSTMM</a:t>
            </a:r>
          </a:p>
          <a:p>
            <a:pPr>
              <a:buNone/>
            </a:pPr>
            <a:endParaRPr lang="en-US" smtClean="0"/>
          </a:p>
          <a:p>
            <a:r>
              <a:rPr lang="en-US" b="1" i="1" smtClean="0"/>
              <a:t>OSSTMM = Project Management</a:t>
            </a:r>
          </a:p>
          <a:p>
            <a:pPr>
              <a:buNone/>
            </a:pPr>
            <a:endParaRPr lang="en-US" smtClean="0"/>
          </a:p>
          <a:p>
            <a:r>
              <a:rPr lang="en-US" smtClean="0"/>
              <a:t>“Collection of processes and knowledge areas generally accepted as best practice” - PMBOK</a:t>
            </a:r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Phases within a Project</a:t>
            </a:r>
          </a:p>
          <a:p>
            <a:pPr lvl="1"/>
            <a:r>
              <a:rPr lang="en-US" smtClean="0"/>
              <a:t>Initiating</a:t>
            </a:r>
          </a:p>
          <a:p>
            <a:pPr lvl="1"/>
            <a:r>
              <a:rPr lang="en-US" smtClean="0"/>
              <a:t>Planning</a:t>
            </a:r>
          </a:p>
          <a:p>
            <a:pPr lvl="1"/>
            <a:r>
              <a:rPr lang="en-US" smtClean="0"/>
              <a:t>Executing</a:t>
            </a:r>
          </a:p>
          <a:p>
            <a:pPr lvl="1"/>
            <a:r>
              <a:rPr lang="en-US" smtClean="0"/>
              <a:t>Monitoring and Controlling</a:t>
            </a:r>
          </a:p>
          <a:p>
            <a:pPr lvl="1"/>
            <a:r>
              <a:rPr lang="en-US" smtClean="0"/>
              <a:t>Closing</a:t>
            </a:r>
          </a:p>
          <a:p>
            <a:r>
              <a:rPr lang="en-US" smtClean="0"/>
              <a:t>Processes within a Project</a:t>
            </a:r>
          </a:p>
          <a:p>
            <a:pPr lvl="1"/>
            <a:r>
              <a:rPr lang="en-US" smtClean="0"/>
              <a:t>Inputs </a:t>
            </a:r>
            <a:r>
              <a:rPr lang="en-US" sz="2200" smtClean="0"/>
              <a:t>(documents, plans, designs, etc.)</a:t>
            </a:r>
            <a:endParaRPr lang="en-US" smtClean="0"/>
          </a:p>
          <a:p>
            <a:pPr lvl="1"/>
            <a:r>
              <a:rPr lang="en-US" smtClean="0"/>
              <a:t>Tools and Techniques </a:t>
            </a:r>
            <a:r>
              <a:rPr lang="en-US" sz="2200" smtClean="0"/>
              <a:t>(mechanisms applied to inputs)</a:t>
            </a:r>
            <a:endParaRPr lang="en-US" smtClean="0"/>
          </a:p>
          <a:p>
            <a:pPr lvl="1"/>
            <a:r>
              <a:rPr lang="en-US" smtClean="0"/>
              <a:t>Outputs </a:t>
            </a:r>
            <a:r>
              <a:rPr lang="en-US" sz="2200" smtClean="0"/>
              <a:t>(documents, products, etc.)</a:t>
            </a:r>
            <a:endParaRPr lang="en-US" smtClean="0"/>
          </a:p>
          <a:p>
            <a:endParaRPr lang="en-US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Nine Knowledge Areas within a Project</a:t>
            </a:r>
          </a:p>
          <a:p>
            <a:pPr lvl="1"/>
            <a:r>
              <a:rPr lang="en-US" smtClean="0"/>
              <a:t>Project Integration Management</a:t>
            </a:r>
          </a:p>
          <a:p>
            <a:pPr lvl="1"/>
            <a:r>
              <a:rPr lang="en-US" smtClean="0"/>
              <a:t>Project Scope Management </a:t>
            </a:r>
          </a:p>
          <a:p>
            <a:pPr lvl="1"/>
            <a:r>
              <a:rPr lang="en-US" smtClean="0"/>
              <a:t>Project Time Management</a:t>
            </a:r>
          </a:p>
          <a:p>
            <a:pPr lvl="1"/>
            <a:r>
              <a:rPr lang="en-US" smtClean="0"/>
              <a:t>Project Cost Management</a:t>
            </a:r>
          </a:p>
          <a:p>
            <a:pPr lvl="1"/>
            <a:r>
              <a:rPr lang="en-US" smtClean="0"/>
              <a:t>Project Quality Management </a:t>
            </a:r>
          </a:p>
          <a:p>
            <a:pPr lvl="1"/>
            <a:r>
              <a:rPr lang="en-US" smtClean="0"/>
              <a:t>Project Human Resource Management</a:t>
            </a:r>
          </a:p>
          <a:p>
            <a:pPr lvl="1"/>
            <a:r>
              <a:rPr lang="en-US" smtClean="0"/>
              <a:t>Project Communications Management</a:t>
            </a:r>
          </a:p>
          <a:p>
            <a:pPr lvl="1"/>
            <a:r>
              <a:rPr lang="en-US" smtClean="0"/>
              <a:t>Project Risk Management</a:t>
            </a:r>
          </a:p>
          <a:p>
            <a:pPr lvl="1"/>
            <a:r>
              <a:rPr lang="en-US" smtClean="0"/>
              <a:t>Project Procurement Management</a:t>
            </a:r>
          </a:p>
          <a:p>
            <a:endParaRPr lang="en-US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Project Integration Management</a:t>
            </a:r>
          </a:p>
          <a:p>
            <a:pPr lvl="1"/>
            <a:r>
              <a:rPr lang="en-US" smtClean="0"/>
              <a:t>Describes the process required to ensure that the various elements of the project are properly coordinated. It consists of:</a:t>
            </a:r>
          </a:p>
          <a:p>
            <a:pPr lvl="2"/>
            <a:r>
              <a:rPr lang="en-US" smtClean="0"/>
              <a:t>project plan development</a:t>
            </a:r>
          </a:p>
          <a:p>
            <a:pPr lvl="2"/>
            <a:r>
              <a:rPr lang="en-US" smtClean="0"/>
              <a:t>project plan execution</a:t>
            </a:r>
          </a:p>
          <a:p>
            <a:pPr lvl="2"/>
            <a:r>
              <a:rPr lang="en-US" smtClean="0"/>
              <a:t>integrated change control</a:t>
            </a:r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Project Scope Management </a:t>
            </a:r>
          </a:p>
          <a:p>
            <a:pPr lvl="1"/>
            <a:r>
              <a:rPr lang="en-US" smtClean="0"/>
              <a:t>Describes the process required to ensure that the project includes all the work required to complete the project successfully. It consists of:</a:t>
            </a:r>
          </a:p>
          <a:p>
            <a:pPr lvl="2"/>
            <a:r>
              <a:rPr lang="en-US" smtClean="0"/>
              <a:t>initiation</a:t>
            </a:r>
          </a:p>
          <a:p>
            <a:pPr lvl="2"/>
            <a:r>
              <a:rPr lang="en-US" smtClean="0"/>
              <a:t>scope planning</a:t>
            </a:r>
          </a:p>
          <a:p>
            <a:pPr lvl="2"/>
            <a:r>
              <a:rPr lang="en-US" smtClean="0"/>
              <a:t>scope definition</a:t>
            </a:r>
          </a:p>
          <a:p>
            <a:pPr lvl="2"/>
            <a:r>
              <a:rPr lang="en-US" smtClean="0"/>
              <a:t>scope verification</a:t>
            </a:r>
          </a:p>
          <a:p>
            <a:pPr lvl="2"/>
            <a:r>
              <a:rPr lang="en-US" smtClean="0"/>
              <a:t>scope change control</a:t>
            </a:r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need for a PenTest Methodology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Project Time Management</a:t>
            </a:r>
          </a:p>
          <a:p>
            <a:pPr lvl="1"/>
            <a:r>
              <a:rPr lang="en-US" smtClean="0"/>
              <a:t>describes the process required to ensure timely completion of the project. It consists of:</a:t>
            </a:r>
          </a:p>
          <a:p>
            <a:pPr lvl="2"/>
            <a:r>
              <a:rPr lang="en-US" smtClean="0"/>
              <a:t>activity definition</a:t>
            </a:r>
          </a:p>
          <a:p>
            <a:pPr lvl="2"/>
            <a:r>
              <a:rPr lang="en-US" smtClean="0"/>
              <a:t>activity sequencing</a:t>
            </a:r>
          </a:p>
          <a:p>
            <a:pPr lvl="2"/>
            <a:r>
              <a:rPr lang="en-US" smtClean="0"/>
              <a:t>activity duration estimating</a:t>
            </a:r>
          </a:p>
          <a:p>
            <a:pPr lvl="2"/>
            <a:r>
              <a:rPr lang="en-US" smtClean="0"/>
              <a:t>schedule development</a:t>
            </a:r>
          </a:p>
          <a:p>
            <a:pPr lvl="2"/>
            <a:r>
              <a:rPr lang="en-US" smtClean="0"/>
              <a:t>schedule control</a:t>
            </a:r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2605</TotalTime>
  <Words>1231</Words>
  <Application>Microsoft Office PowerPoint</Application>
  <PresentationFormat>On-screen Show (4:3)</PresentationFormat>
  <Paragraphs>262</Paragraphs>
  <Slides>33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Technic</vt:lpstr>
      <vt:lpstr>Module 2, Part 1 The OSSTMM</vt:lpstr>
      <vt:lpstr>Objectives</vt:lpstr>
      <vt:lpstr>Objectives (con’t)</vt:lpstr>
      <vt:lpstr>The need for a PenTest Methodology</vt:lpstr>
      <vt:lpstr>The need for a PenTest Methodology</vt:lpstr>
      <vt:lpstr>The need for a PenTest Methodology</vt:lpstr>
      <vt:lpstr>The need for a PenTest Methodology</vt:lpstr>
      <vt:lpstr>The need for a PenTest Methodology</vt:lpstr>
      <vt:lpstr>The need for a PenTest Methodology</vt:lpstr>
      <vt:lpstr>The need for a PenTest Methodology</vt:lpstr>
      <vt:lpstr>The need for a PenTest Methodology</vt:lpstr>
      <vt:lpstr>The need for a PenTest Methodology</vt:lpstr>
      <vt:lpstr>The need for a PenTest Methodology</vt:lpstr>
      <vt:lpstr>The need for a PenTest Methodology</vt:lpstr>
      <vt:lpstr>The need for a PenTest Methodology</vt:lpstr>
      <vt:lpstr>The need for a PenTest Methodology</vt:lpstr>
      <vt:lpstr>The need for a PenTest Methodology</vt:lpstr>
      <vt:lpstr>The need for a PenTest Methodology</vt:lpstr>
      <vt:lpstr>The need for a PenTest Methodology</vt:lpstr>
      <vt:lpstr>The need for a PenTest Methodology</vt:lpstr>
      <vt:lpstr>Identify the most-used methodologies</vt:lpstr>
      <vt:lpstr>Penetration Testing Methodologies</vt:lpstr>
      <vt:lpstr>Penetration Testing Methodologies</vt:lpstr>
      <vt:lpstr>Penetration Testing Methodologies</vt:lpstr>
      <vt:lpstr>Penetration Testing Methodologies</vt:lpstr>
      <vt:lpstr>Penetration Testing Methodologies</vt:lpstr>
      <vt:lpstr>Penetration Testing Methodologies</vt:lpstr>
      <vt:lpstr>Penetration Testing Methodologies</vt:lpstr>
      <vt:lpstr>OSSTMM - Structure</vt:lpstr>
      <vt:lpstr>OSSTMM - Structure</vt:lpstr>
      <vt:lpstr>OSSTMM - Structure</vt:lpstr>
      <vt:lpstr>OSSTMM - Structure</vt:lpstr>
      <vt:lpstr>Conclusion – Module 2 Part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Wilhelm</dc:creator>
  <cp:lastModifiedBy>Thomas Wilhelm</cp:lastModifiedBy>
  <cp:revision>226</cp:revision>
  <dcterms:created xsi:type="dcterms:W3CDTF">2008-02-04T20:15:27Z</dcterms:created>
  <dcterms:modified xsi:type="dcterms:W3CDTF">2008-04-11T17:36:06Z</dcterms:modified>
</cp:coreProperties>
</file>