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303" r:id="rId4"/>
    <p:sldId id="305" r:id="rId5"/>
    <p:sldId id="306" r:id="rId6"/>
    <p:sldId id="309" r:id="rId7"/>
    <p:sldId id="308" r:id="rId8"/>
    <p:sldId id="307" r:id="rId9"/>
    <p:sldId id="31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93" autoAdjust="0"/>
    <p:restoredTop sz="94660"/>
  </p:normalViewPr>
  <p:slideViewPr>
    <p:cSldViewPr>
      <p:cViewPr varScale="1">
        <p:scale>
          <a:sx n="88" d="100"/>
          <a:sy n="88" d="100"/>
        </p:scale>
        <p:origin x="-9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EB0E0-282E-4EE8-BF26-C204A60F8783}" type="datetimeFigureOut">
              <a:rPr lang="en-US" smtClean="0"/>
              <a:pPr/>
              <a:t>5/5/2008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7620D-E554-4401-9AE5-5BE8FAE382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r">
              <a:defRPr lang="en-US" sz="6000" b="1" i="1" cap="none" spc="0" baseline="0" dirty="0">
                <a:ln w="50800"/>
                <a:solidFill>
                  <a:schemeClr val="bg1">
                    <a:shade val="50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5/5/2008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5/5/2008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5/5/2008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l">
              <a:defRPr sz="4000" b="1" cap="small" spc="0" baseline="0">
                <a:ln w="50800"/>
                <a:solidFill>
                  <a:schemeClr val="tx1">
                    <a:lumMod val="50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5/5/2008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5/5/2008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b="1" cap="small" spc="0" baseline="0">
                <a:ln w="50800"/>
                <a:solidFill>
                  <a:schemeClr val="tx1">
                    <a:lumMod val="50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5/5/2008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b="1" cap="small" spc="0" baseline="0">
                <a:ln w="50800"/>
                <a:solidFill>
                  <a:schemeClr val="tx1">
                    <a:lumMod val="50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5/5/2008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5/5/2008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5/5/2008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5/5/2008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96763F4-5CBC-4B09-8F6E-346FCCD2DCC2}" type="datetimeFigureOut">
              <a:rPr lang="en-US" smtClean="0"/>
              <a:pPr/>
              <a:t>5/5/2008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96763F4-5CBC-4B09-8F6E-346FCCD2DCC2}" type="datetimeFigureOut">
              <a:rPr lang="en-US" smtClean="0"/>
              <a:pPr/>
              <a:t>5/5/2008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952936" cy="230124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sz="6000" i="1" smtClean="0"/>
              <a:t>Module 5</a:t>
            </a:r>
            <a:br>
              <a:rPr sz="6000" i="1" smtClean="0"/>
            </a:br>
            <a:r>
              <a:rPr sz="5400" smtClean="0"/>
              <a:t> Reviewing Code for Exploits</a:t>
            </a:r>
            <a:endParaRPr lang="en-US" sz="6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Heorot.net</a:t>
            </a:r>
            <a:endParaRPr lang="en-US" dirty="0"/>
          </a:p>
        </p:txBody>
      </p:sp>
      <p:pic>
        <p:nvPicPr>
          <p:cNvPr id="2355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abilities and limitations of code reviews</a:t>
            </a:r>
          </a:p>
          <a:p>
            <a:r>
              <a:rPr lang="en-US" dirty="0" smtClean="0"/>
              <a:t>Identify potentially “bad” code</a:t>
            </a:r>
          </a:p>
          <a:p>
            <a:r>
              <a:rPr lang="en-US" dirty="0" smtClean="0"/>
              <a:t>Identify and </a:t>
            </a:r>
            <a:r>
              <a:rPr lang="en-US" smtClean="0"/>
              <a:t>use </a:t>
            </a:r>
            <a:r>
              <a:rPr lang="en-US" smtClean="0"/>
              <a:t>code </a:t>
            </a:r>
            <a:r>
              <a:rPr lang="en-US" dirty="0" smtClean="0"/>
              <a:t>review tools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</a:t>
            </a:r>
            <a:r>
              <a:rPr lang="en-US" sz="2000" dirty="0" smtClean="0"/>
              <a:t>We will not discuss how to exploit code, just identify weak code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Abilities and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is a lot of code to review</a:t>
            </a:r>
          </a:p>
          <a:p>
            <a:pPr lvl="1"/>
            <a:r>
              <a:rPr lang="en-US" dirty="0" smtClean="0"/>
              <a:t>Nobody can review all code by themselves</a:t>
            </a:r>
          </a:p>
          <a:p>
            <a:r>
              <a:rPr lang="en-US" dirty="0" smtClean="0"/>
              <a:t>You can only affect the program where the user interfaces with the application</a:t>
            </a:r>
          </a:p>
          <a:p>
            <a:pPr lvl="1"/>
            <a:r>
              <a:rPr lang="en-US" dirty="0" smtClean="0"/>
              <a:t>Definitely true with remote servers</a:t>
            </a:r>
          </a:p>
          <a:p>
            <a:pPr lvl="1"/>
            <a:r>
              <a:rPr lang="en-US" dirty="0" smtClean="0"/>
              <a:t>Mostly true with local system</a:t>
            </a:r>
          </a:p>
          <a:p>
            <a:r>
              <a:rPr lang="en-US" dirty="0" smtClean="0"/>
              <a:t>You need to understand code</a:t>
            </a:r>
          </a:p>
          <a:p>
            <a:r>
              <a:rPr lang="en-US" dirty="0" smtClean="0"/>
              <a:t>You need to understand how people exploit code</a:t>
            </a:r>
          </a:p>
          <a:p>
            <a:r>
              <a:rPr lang="en-US" dirty="0" smtClean="0"/>
              <a:t>Understand that most coders do not know how to program securely – you become </a:t>
            </a:r>
            <a:r>
              <a:rPr lang="en-US" smtClean="0"/>
              <a:t>the expert</a:t>
            </a:r>
          </a:p>
          <a:p>
            <a:r>
              <a:rPr lang="en-US" smtClean="0"/>
              <a:t>Expect a </a:t>
            </a:r>
            <a:r>
              <a:rPr lang="en-US" i="1" smtClean="0"/>
              <a:t>lot</a:t>
            </a:r>
            <a:r>
              <a:rPr lang="en-US" smtClean="0"/>
              <a:t> of False Positives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Potentially “Bad”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Code Reviews:</a:t>
            </a:r>
          </a:p>
          <a:p>
            <a:pPr lvl="2">
              <a:buNone/>
            </a:pPr>
            <a:r>
              <a:rPr lang="en-US" sz="1800" dirty="0" smtClean="0"/>
              <a:t>(</a:t>
            </a:r>
            <a:r>
              <a:rPr lang="en-US" sz="1800" dirty="0" err="1" smtClean="0"/>
              <a:t>PenTest</a:t>
            </a:r>
            <a:r>
              <a:rPr lang="en-US" sz="1800" smtClean="0"/>
              <a:t> review)  != (software development review)</a:t>
            </a:r>
            <a:endParaRPr lang="en-US" sz="2200" smtClean="0"/>
          </a:p>
          <a:p>
            <a:r>
              <a:rPr lang="en-US" smtClean="0"/>
              <a:t>Set a time limit</a:t>
            </a:r>
          </a:p>
          <a:p>
            <a:pPr lvl="1"/>
            <a:r>
              <a:rPr lang="en-US" smtClean="0"/>
              <a:t>Code reviews take a lot of time</a:t>
            </a:r>
          </a:p>
          <a:p>
            <a:r>
              <a:rPr lang="en-US" smtClean="0"/>
              <a:t>Pair up with someone if possible</a:t>
            </a:r>
          </a:p>
          <a:p>
            <a:r>
              <a:rPr lang="en-US" smtClean="0"/>
              <a:t>Establish very small scope</a:t>
            </a:r>
          </a:p>
          <a:p>
            <a:r>
              <a:rPr lang="en-US" smtClean="0"/>
              <a:t>Know your threats</a:t>
            </a:r>
          </a:p>
          <a:p>
            <a:r>
              <a:rPr lang="en-US" dirty="0" smtClean="0"/>
              <a:t>Obfuscation does </a:t>
            </a:r>
            <a:r>
              <a:rPr lang="en-US" smtClean="0"/>
              <a:t>not work</a:t>
            </a:r>
          </a:p>
          <a:p>
            <a:pPr lvl="1"/>
            <a:r>
              <a:rPr lang="en-US" smtClean="0"/>
              <a:t>Often used to hide hard-coded data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Potentially “Bad”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can go wrong:</a:t>
            </a:r>
          </a:p>
          <a:p>
            <a:pPr lvl="2"/>
            <a:r>
              <a:rPr lang="en-US" dirty="0" smtClean="0"/>
              <a:t>SQL injection</a:t>
            </a:r>
          </a:p>
          <a:p>
            <a:pPr lvl="2"/>
            <a:r>
              <a:rPr lang="en-US" dirty="0" smtClean="0"/>
              <a:t>Cross-site scripting</a:t>
            </a:r>
          </a:p>
          <a:p>
            <a:pPr lvl="2"/>
            <a:r>
              <a:rPr lang="en-US" dirty="0" smtClean="0"/>
              <a:t>Input/data validation</a:t>
            </a:r>
          </a:p>
          <a:p>
            <a:pPr lvl="2"/>
            <a:r>
              <a:rPr lang="en-US" dirty="0" smtClean="0"/>
              <a:t>Authentication</a:t>
            </a:r>
          </a:p>
          <a:p>
            <a:pPr lvl="2"/>
            <a:r>
              <a:rPr lang="en-US" dirty="0" smtClean="0"/>
              <a:t>Authorization</a:t>
            </a:r>
          </a:p>
          <a:p>
            <a:pPr lvl="2"/>
            <a:r>
              <a:rPr lang="en-US" dirty="0" smtClean="0"/>
              <a:t>Sensitive data</a:t>
            </a:r>
          </a:p>
          <a:p>
            <a:pPr lvl="2"/>
            <a:r>
              <a:rPr lang="en-US" dirty="0" smtClean="0"/>
              <a:t>Code access security</a:t>
            </a:r>
          </a:p>
          <a:p>
            <a:pPr lvl="2"/>
            <a:r>
              <a:rPr lang="en-US" dirty="0" smtClean="0"/>
              <a:t>Exception management</a:t>
            </a:r>
          </a:p>
          <a:p>
            <a:pPr lvl="2"/>
            <a:r>
              <a:rPr lang="en-US" dirty="0" smtClean="0"/>
              <a:t>Data access</a:t>
            </a:r>
          </a:p>
          <a:p>
            <a:pPr lvl="2"/>
            <a:r>
              <a:rPr lang="en-US" dirty="0" smtClean="0"/>
              <a:t>Cryptography</a:t>
            </a:r>
          </a:p>
          <a:p>
            <a:pPr lvl="2"/>
            <a:r>
              <a:rPr lang="en-US" dirty="0" smtClean="0"/>
              <a:t>Unsafe and unmanaged code use</a:t>
            </a:r>
          </a:p>
          <a:p>
            <a:pPr lvl="2"/>
            <a:r>
              <a:rPr lang="en-US" dirty="0" smtClean="0"/>
              <a:t>Configuration</a:t>
            </a:r>
          </a:p>
          <a:p>
            <a:pPr lvl="2"/>
            <a:r>
              <a:rPr lang="en-US" dirty="0" smtClean="0"/>
              <a:t>Threading</a:t>
            </a:r>
          </a:p>
          <a:p>
            <a:pPr lvl="2"/>
            <a:r>
              <a:rPr lang="en-US" dirty="0" smtClean="0"/>
              <a:t>Undocumented public interfaces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Identify Potentially “Bad”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C/C++ problems:</a:t>
            </a:r>
          </a:p>
          <a:p>
            <a:pPr lvl="1"/>
            <a:r>
              <a:rPr lang="en-US" smtClean="0"/>
              <a:t>No bound checks:</a:t>
            </a:r>
          </a:p>
          <a:p>
            <a:pPr lvl="2"/>
            <a:r>
              <a:rPr lang="en-US" smtClean="0"/>
              <a:t>strcpy(), strcat(), gets(), sprintf(), scanf() family</a:t>
            </a:r>
          </a:p>
          <a:p>
            <a:pPr lvl="1"/>
            <a:r>
              <a:rPr lang="en-US" smtClean="0"/>
              <a:t>format string problems;</a:t>
            </a:r>
          </a:p>
          <a:p>
            <a:pPr lvl="2"/>
            <a:r>
              <a:rPr lang="en-US" smtClean="0"/>
              <a:t>[v][f]printf(), [v]snprintf(), syslog()</a:t>
            </a:r>
          </a:p>
          <a:p>
            <a:pPr lvl="1"/>
            <a:r>
              <a:rPr lang="en-US" smtClean="0"/>
              <a:t>race conditions:</a:t>
            </a:r>
          </a:p>
          <a:p>
            <a:pPr lvl="2"/>
            <a:r>
              <a:rPr lang="en-US" smtClean="0"/>
              <a:t>access(), chown(), chgrp(), chmod(), tmpfile(), tmpnam(), tempnam(), mktemp()</a:t>
            </a:r>
          </a:p>
          <a:p>
            <a:pPr lvl="1"/>
            <a:r>
              <a:rPr lang="en-US" smtClean="0"/>
              <a:t>shell metacharacter dangers:</a:t>
            </a:r>
          </a:p>
          <a:p>
            <a:pPr lvl="2"/>
            <a:r>
              <a:rPr lang="en-US" smtClean="0"/>
              <a:t>exec() family, system(), popen()</a:t>
            </a:r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for Code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Code scanner</a:t>
            </a:r>
          </a:p>
          <a:p>
            <a:pPr lvl="1"/>
            <a:r>
              <a:rPr lang="en-US" smtClean="0"/>
              <a:t>Manual scanning is just not practical</a:t>
            </a:r>
          </a:p>
          <a:p>
            <a:pPr lvl="1"/>
            <a:r>
              <a:rPr lang="en-US" smtClean="0"/>
              <a:t>Automated scanning often provides documentation that is usable in a write-up</a:t>
            </a:r>
          </a:p>
          <a:p>
            <a:r>
              <a:rPr lang="en-US" smtClean="0"/>
              <a:t>Fuzzers</a:t>
            </a:r>
            <a:endParaRPr lang="en-US" smtClean="0"/>
          </a:p>
          <a:p>
            <a:pPr lvl="1"/>
            <a:r>
              <a:rPr lang="en-US" smtClean="0"/>
              <a:t>Able to find potential exploits</a:t>
            </a:r>
          </a:p>
          <a:p>
            <a:pPr lvl="1"/>
            <a:r>
              <a:rPr lang="en-US" smtClean="0"/>
              <a:t>Reduces time spent on code reviews</a:t>
            </a:r>
          </a:p>
          <a:p>
            <a:pPr lvl="1"/>
            <a:r>
              <a:rPr lang="en-US" smtClean="0"/>
              <a:t>Does not require code to </a:t>
            </a:r>
            <a:r>
              <a:rPr lang="en-US" smtClean="0"/>
              <a:t>use</a:t>
            </a:r>
            <a:endParaRPr lang="en-US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Tools for Code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mtClean="0"/>
              <a:t>Code scanner</a:t>
            </a:r>
          </a:p>
          <a:p>
            <a:pPr lvl="1"/>
            <a:r>
              <a:rPr lang="en-US" smtClean="0"/>
              <a:t>*Fortify Static Code Analysis (SCA)</a:t>
            </a:r>
          </a:p>
          <a:p>
            <a:pPr lvl="2"/>
            <a:r>
              <a:rPr lang="en-US" smtClean="0"/>
              <a:t>COBOL, Classic ASP and ColdFusion, Java, .NET, C/C++, PLSQL, TSQL and XML</a:t>
            </a:r>
          </a:p>
          <a:p>
            <a:pPr lvl="2"/>
            <a:r>
              <a:rPr lang="en-US" smtClean="0"/>
              <a:t>http://www.fortify.com/products/sca/</a:t>
            </a:r>
          </a:p>
          <a:p>
            <a:pPr lvl="1"/>
            <a:r>
              <a:rPr lang="en-US" smtClean="0"/>
              <a:t>Rough Auditing Tool for Security (RATS)</a:t>
            </a:r>
          </a:p>
          <a:p>
            <a:pPr lvl="2"/>
            <a:r>
              <a:rPr lang="en-US" smtClean="0"/>
              <a:t>Scans C, C++, Perl, PHP and Python</a:t>
            </a:r>
          </a:p>
          <a:p>
            <a:pPr lvl="2"/>
            <a:r>
              <a:rPr lang="en-US" smtClean="0"/>
              <a:t>http://www.fortify.com/security-resources/rats.jsp</a:t>
            </a:r>
          </a:p>
          <a:p>
            <a:pPr lvl="1"/>
            <a:r>
              <a:rPr lang="en-US" smtClean="0"/>
              <a:t>Flawfinder</a:t>
            </a:r>
          </a:p>
          <a:p>
            <a:pPr lvl="2"/>
            <a:r>
              <a:rPr lang="en-US" smtClean="0"/>
              <a:t>Includes a list of other code scanner applications</a:t>
            </a:r>
          </a:p>
          <a:p>
            <a:pPr lvl="2"/>
            <a:r>
              <a:rPr lang="en-US" smtClean="0"/>
              <a:t>http://www.dwheeler.com/flawfinder/</a:t>
            </a:r>
          </a:p>
          <a:p>
            <a:pPr lvl="1"/>
            <a:r>
              <a:rPr lang="en-US" smtClean="0"/>
              <a:t>Doxygen</a:t>
            </a:r>
          </a:p>
          <a:p>
            <a:pPr lvl="2"/>
            <a:r>
              <a:rPr lang="en-US" smtClean="0"/>
              <a:t>Documents code – does not scan for vulnerabilities</a:t>
            </a:r>
          </a:p>
          <a:p>
            <a:pPr lvl="2"/>
            <a:r>
              <a:rPr lang="en-US" smtClean="0"/>
              <a:t>C++, C, Java, Objective-C, Python, IDL (Corba and Microsoft flavors), Fortran, VHDL, PHP, C#</a:t>
            </a:r>
          </a:p>
          <a:p>
            <a:pPr lvl="2"/>
            <a:r>
              <a:rPr lang="en-US" smtClean="0"/>
              <a:t>http://www.stack.nl/~dimitri/doxygen/</a:t>
            </a:r>
          </a:p>
          <a:p>
            <a:endParaRPr lang="en-US" smtClean="0"/>
          </a:p>
          <a:p>
            <a:pPr>
              <a:buNone/>
            </a:pPr>
            <a:r>
              <a:rPr lang="en-US" sz="2300" smtClean="0"/>
              <a:t>*Commercial Product</a:t>
            </a:r>
          </a:p>
          <a:p>
            <a:endParaRPr lang="en-US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abilities and limitations of code reviews</a:t>
            </a:r>
          </a:p>
          <a:p>
            <a:r>
              <a:rPr lang="en-US" dirty="0" smtClean="0"/>
              <a:t>Identify potentially “bad” code</a:t>
            </a:r>
          </a:p>
          <a:p>
            <a:r>
              <a:rPr lang="en-US" dirty="0" smtClean="0"/>
              <a:t>Identify and </a:t>
            </a:r>
            <a:r>
              <a:rPr lang="en-US" smtClean="0"/>
              <a:t>use </a:t>
            </a:r>
            <a:r>
              <a:rPr lang="en-US" smtClean="0"/>
              <a:t>code </a:t>
            </a:r>
            <a:r>
              <a:rPr lang="en-US" smtClean="0"/>
              <a:t>review tools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5189</TotalTime>
  <Words>452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Module 5  Reviewing Code for Exploits</vt:lpstr>
      <vt:lpstr>Objectives</vt:lpstr>
      <vt:lpstr>Abilities and Limitations</vt:lpstr>
      <vt:lpstr>Identify Potentially “Bad” Code</vt:lpstr>
      <vt:lpstr>Identify Potentially “Bad” Code</vt:lpstr>
      <vt:lpstr>Identify Potentially “Bad” Code</vt:lpstr>
      <vt:lpstr>Tools for Code Reviews</vt:lpstr>
      <vt:lpstr>Tools for Code Reviews</vt:lpstr>
      <vt:lpstr>Conclusion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Wilhelm</dc:creator>
  <cp:lastModifiedBy>Thomas Wilhelm</cp:lastModifiedBy>
  <cp:revision>320</cp:revision>
  <dcterms:created xsi:type="dcterms:W3CDTF">2008-02-04T20:15:27Z</dcterms:created>
  <dcterms:modified xsi:type="dcterms:W3CDTF">2008-05-05T22:01:44Z</dcterms:modified>
</cp:coreProperties>
</file>